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5" r:id="rId3"/>
    <p:sldId id="257" r:id="rId4"/>
    <p:sldId id="258" r:id="rId5"/>
    <p:sldId id="291" r:id="rId6"/>
    <p:sldId id="286" r:id="rId7"/>
    <p:sldId id="278" r:id="rId8"/>
    <p:sldId id="279" r:id="rId9"/>
    <p:sldId id="261" r:id="rId10"/>
    <p:sldId id="265" r:id="rId11"/>
    <p:sldId id="268" r:id="rId12"/>
    <p:sldId id="280" r:id="rId13"/>
    <p:sldId id="281" r:id="rId14"/>
    <p:sldId id="282" r:id="rId15"/>
    <p:sldId id="283" r:id="rId16"/>
    <p:sldId id="284" r:id="rId17"/>
    <p:sldId id="290" r:id="rId18"/>
    <p:sldId id="287" r:id="rId19"/>
    <p:sldId id="289" r:id="rId20"/>
    <p:sldId id="266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8" r:id="rId30"/>
    <p:sldId id="277" r:id="rId31"/>
    <p:sldId id="292" r:id="rId32"/>
    <p:sldId id="293" r:id="rId33"/>
    <p:sldId id="294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387"/>
  </p:normalViewPr>
  <p:slideViewPr>
    <p:cSldViewPr snapToGrid="0" snapToObjects="1">
      <p:cViewPr varScale="1">
        <p:scale>
          <a:sx n="85" d="100"/>
          <a:sy n="85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1A6D99-EAA2-0F49-B2B6-426BD6B91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4CF8CC4-E96A-ED44-B9F3-5E7469B17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594CD-5756-674B-8CCA-E5F4CAAF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E26A96-3FB2-5641-88EB-FA80044F4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CF9552-A9C2-844B-A72F-E17FFAE07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8807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C782A0-D635-7D4A-9B73-8DF3BEA1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7AA1BF-2B45-7D47-A04F-C6836F93D6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ECA893-872F-C540-9EDE-578F83FA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8B533E-FAE3-5F4C-96C2-6B68AFBDA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340B3F-02EB-5340-B940-F66EE3A67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2049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2D75148-68EC-8F43-8B86-0B241106D1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158587C-DAB4-7D4C-9760-005A5A9EA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A893EC-00FE-924C-A615-003ECFD1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17585-D612-1644-8FA0-4CA4CB54F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6615F9-2925-B541-B00B-E8285315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5045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1AF7F-992C-DB41-AB1F-70C2F344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6772B5-189A-3244-A437-80F61FEAA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DF6E2A-BBAC-C34A-910A-DC1A06133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21A5B2-76DB-7849-BFD8-BB309E288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5C379B-59C9-0A42-80FB-42DBB7D5B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2975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04933-9A55-ED41-A72F-CDC2FAD99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50FFC6-BADB-614C-B9AD-500CB68ABC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39A80E-A024-304B-A83E-75E4B7C2D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AF7B23-59B7-AF4E-A3D9-F6A41A3C4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D6E90B-2EB4-BF4E-831E-E4DD9A2DD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858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59676F-D8B8-514A-9B93-9A0A3C799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BE1FD-EF75-2144-95B3-F153E8BA82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5605654-F40D-294B-8341-9E0841FF87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A0CE8C-2D76-204F-967C-3CA1E6EA4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D7D10AB-010F-8944-961F-876FD554B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3BC2BB-9FDE-184E-AF12-26243565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08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65297-8D2F-E848-8AA3-1FBB9A1B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AE7317C-E020-EC4F-839B-4123448E0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B718A73-40F8-DD40-BDAF-F375F23F81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7388EC-3897-6940-97C6-843FF39F8A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0B8A0A9-78A3-CF4A-AB88-2D11A1DDAE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3950C88-B828-FB49-B1D0-B3EF2FE5B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785A063-3F15-3748-9882-9ABD47097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00AF4C2-FA53-B541-B7A9-80526F1F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091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2E78D3-A61B-4F4E-965D-0A5C7BB9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0DEB2C-C55E-1F49-828B-3A07BDE8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ECFA17-BBAE-1340-88E2-32AB7CEA0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75EA65-17BC-6E42-BE79-E64D3C93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216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6C6A67-EA6C-1742-877C-67B5B5A8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9B39E3-6ECD-8D42-8E58-90AB400D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F0312-7409-824F-8E97-483DBE0A8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5122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25310-990D-4B49-BE59-105F3D447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9EEA16-E657-1F4E-B304-68853584A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8EBF68A-DE69-3F45-BF89-A4B378EAE6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26BF973-ACB5-2D45-8272-AA64A5C76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060510-E46E-4242-B647-42D84351C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D1BDCD-D315-054E-80F7-40FFC3A6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117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CAF7E-41FE-8746-996D-8C9327A54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3C5760-26A0-E54F-82EE-7E667CC46F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44D286-596D-A248-A9E3-8F3974956A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F06878-63BB-9E49-B29B-3CFE9E52B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97ADE-37E6-0F4A-A5EA-312F3E9F8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EE155F-0A05-7748-9CAE-44BD2D331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021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98B7082-BB59-7F41-9587-EB9C8DE9E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473BB-32E7-E241-BEB5-867C765575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E6146C-A1C3-0040-88FC-35E9A61BCC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51764-9C96-744E-9588-760C58150AE8}" type="datetimeFigureOut">
              <a:rPr kumimoji="1" lang="zh-CN" altLang="en-US" smtClean="0"/>
              <a:t>2019/5/6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CFD1C0-2CBD-3342-973B-BD22BCB06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E0D925-CC06-5F45-992E-141C61936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6EF8F4-34FC-3546-86BE-DEDBDFB218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8983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clweb.org/anthology/P15-1033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8E1596-C34B-8549-9EED-E1C8638869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32" y="1099496"/>
            <a:ext cx="12068014" cy="2387600"/>
          </a:xfrm>
        </p:spPr>
        <p:txBody>
          <a:bodyPr/>
          <a:lstStyle/>
          <a:p>
            <a:r>
              <a:rPr kumimoji="1" lang="en-US" altLang="zh-CN" dirty="0"/>
              <a:t>Report on Transition-Based Parser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BACC00-33B2-2145-B107-629B1F0A2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4039" y="4846221"/>
            <a:ext cx="9144000" cy="1655762"/>
          </a:xfrm>
        </p:spPr>
        <p:txBody>
          <a:bodyPr/>
          <a:lstStyle/>
          <a:p>
            <a:pPr algn="r"/>
            <a:r>
              <a:rPr kumimoji="1" lang="en-US" altLang="zh-CN" dirty="0"/>
              <a:t>Longxu Dou</a:t>
            </a:r>
          </a:p>
          <a:p>
            <a:pPr algn="r"/>
            <a:r>
              <a:rPr kumimoji="1" lang="en-US" altLang="zh-CN" dirty="0"/>
              <a:t>5/6/2019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968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4B38E-F134-094E-B4ED-DE79E0C34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Basic Transition-Based dependency parser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12AFC14-2116-4E4D-963E-8A05D6302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0" y="1450845"/>
            <a:ext cx="7381755" cy="52836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D961E5-2E33-0140-85E8-95D18D2C9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335" y="1690688"/>
            <a:ext cx="4606665" cy="418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35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7A8B94-675C-9D49-9833-5D649E5EF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3933"/>
            <a:ext cx="9713626" cy="680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8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B982E-0091-9743-AA1D-DF58270E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Transition-Based Dependency Parser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941400B-CF5D-B14D-B06E-74305A8B0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54593"/>
            <a:ext cx="11482465" cy="39574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B21D1E-5ECA-4446-BC1B-86BBFA68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524" y="2173573"/>
            <a:ext cx="3588476" cy="371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54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2AD34B-E799-DF4E-B9F6-3474A2006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Transition-Based Parsing Illustrated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DA0F17-D1F6-954C-91EA-2AB9DBBC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5371EF-E8AE-8D4D-B8DA-B9414A18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53" y="1490313"/>
            <a:ext cx="11023351" cy="502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3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A20E6-CB9D-744A-AC05-59611CAE7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 to we get an oracle?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F4D338-C5BF-1B43-853C-96D3C7111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Multiclass classification problem</a:t>
            </a:r>
          </a:p>
          <a:p>
            <a:pPr lvl="1"/>
            <a:r>
              <a:rPr kumimoji="1" lang="en-US" altLang="zh-CN" sz="2800" dirty="0"/>
              <a:t>I</a:t>
            </a:r>
            <a:r>
              <a:rPr lang="en-US" altLang="zh-CN" sz="2800" dirty="0"/>
              <a:t>nput: current parsing state (e.g., current and previous configurations)</a:t>
            </a:r>
          </a:p>
          <a:p>
            <a:pPr lvl="1"/>
            <a:r>
              <a:rPr lang="en-US" altLang="zh-CN" sz="2800" dirty="0"/>
              <a:t>Output: one transition among all possible transitions </a:t>
            </a:r>
          </a:p>
          <a:p>
            <a:pPr lvl="1"/>
            <a:endParaRPr kumimoji="1" lang="en-US" altLang="zh-CN" sz="2800" dirty="0"/>
          </a:p>
          <a:p>
            <a:r>
              <a:rPr lang="en-US" altLang="zh-CN" sz="3200" dirty="0"/>
              <a:t>Supervised classifiers can be used</a:t>
            </a:r>
          </a:p>
          <a:p>
            <a:endParaRPr kumimoji="1" lang="en-US" altLang="zh-CN" sz="3200" dirty="0"/>
          </a:p>
          <a:p>
            <a:r>
              <a:rPr lang="en-US" altLang="zh-CN" sz="3200" dirty="0"/>
              <a:t>Open questions</a:t>
            </a:r>
          </a:p>
          <a:p>
            <a:pPr lvl="1"/>
            <a:r>
              <a:rPr lang="en-US" altLang="zh-CN" sz="2800" dirty="0"/>
              <a:t>Where do we get training examples?	</a:t>
            </a:r>
          </a:p>
          <a:p>
            <a:pPr lvl="1"/>
            <a:r>
              <a:rPr lang="en-US" altLang="zh-CN" sz="2800" dirty="0"/>
              <a:t>What are good features for this task?</a:t>
            </a:r>
          </a:p>
        </p:txBody>
      </p:sp>
    </p:spTree>
    <p:extLst>
      <p:ext uri="{BB962C8B-B14F-4D97-AF65-F5344CB8AC3E}">
        <p14:creationId xmlns:p14="http://schemas.microsoft.com/office/powerpoint/2010/main" val="660109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55CC9-38DB-C046-AF83-38BD56209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Training Examples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9A29F-6CD8-6342-B295-DC971BFD3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446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What we have in a treebank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2A4344-873D-BC4E-B054-CA3BDCDC8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96" y="2460006"/>
            <a:ext cx="3505200" cy="15621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0FFE96-082E-0644-BA93-DFAB2C36E119}"/>
              </a:ext>
            </a:extLst>
          </p:cNvPr>
          <p:cNvSpPr txBox="1"/>
          <p:nvPr/>
        </p:nvSpPr>
        <p:spPr>
          <a:xfrm>
            <a:off x="463446" y="4881647"/>
            <a:ext cx="87735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What we need to train an oracle</a:t>
            </a:r>
          </a:p>
          <a:p>
            <a:pPr lvl="1"/>
            <a:r>
              <a:rPr lang="en-US" altLang="zh-CN" sz="2800" dirty="0"/>
              <a:t>-Pairs of configurations and predicted parsing action</a:t>
            </a:r>
            <a:endParaRPr kumimoji="1"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3E0558-4F18-B942-9ECA-0653E654D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4833" y="1708709"/>
            <a:ext cx="6747650" cy="277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672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78568-8D05-5D49-A826-9E891C76F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training examples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7F3792-2505-5040-AF8C-59750926E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802"/>
            <a:ext cx="10515600" cy="4351338"/>
          </a:xfrm>
        </p:spPr>
        <p:txBody>
          <a:bodyPr/>
          <a:lstStyle/>
          <a:p>
            <a:r>
              <a:rPr lang="en-US" altLang="zh-CN" dirty="0"/>
              <a:t>Approach: simulate parsing to generate reference tree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Given:</a:t>
            </a:r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Do</a:t>
            </a:r>
          </a:p>
          <a:p>
            <a:endParaRPr kumimoji="1" lang="en-US" altLang="zh-CN" dirty="0"/>
          </a:p>
          <a:p>
            <a:pPr lvl="1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DFFC30-F82D-144B-B9E0-9D368EF8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656" y="3001221"/>
            <a:ext cx="10922000" cy="1460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23A10C-3CD7-4548-9DC0-E77662035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371" y="5172053"/>
            <a:ext cx="8294557" cy="147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597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4A6C79-F930-0046-8B42-19895881C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C02537-1183-7A4D-9FAD-432A4795E8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Configuration consist of stack, buffer, current set of relations</a:t>
            </a:r>
            <a:endParaRPr kumimoji="1" lang="en-US" altLang="zh-CN" dirty="0"/>
          </a:p>
          <a:p>
            <a:r>
              <a:rPr lang="en-US" altLang="zh-CN" dirty="0"/>
              <a:t>Typical features</a:t>
            </a:r>
          </a:p>
          <a:p>
            <a:pPr lvl="1"/>
            <a:r>
              <a:rPr lang="en-US" altLang="zh-CN" dirty="0"/>
              <a:t>Features focus on top level of stack</a:t>
            </a:r>
          </a:p>
          <a:p>
            <a:pPr lvl="1"/>
            <a:r>
              <a:rPr lang="en-US" altLang="zh-CN" dirty="0"/>
              <a:t>Use word forms, POS, and their location in stack and buffer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86762B-670F-2845-B0F1-D52344F47E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75" y="4472209"/>
            <a:ext cx="6216665" cy="13651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4DB02C1-DA9C-3F49-89DE-74685D67B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220" y="3997437"/>
            <a:ext cx="3005736" cy="251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8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21A7-3807-7F43-A9C5-E34E338C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Catalogue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ED29-FD43-7A45-BA78-4EEB6F49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60" y="1810635"/>
            <a:ext cx="11233879" cy="4351338"/>
          </a:xfrm>
        </p:spPr>
        <p:txBody>
          <a:bodyPr/>
          <a:lstStyle/>
          <a:p>
            <a:r>
              <a:rPr kumimoji="1" lang="en-US" altLang="zh-CN" dirty="0"/>
              <a:t>Recent Progress: Implement Transition-Based parser for CoNLL2019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Basic Transition-Based parser (Speech and Language Processing)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Research Highlight (</a:t>
            </a:r>
            <a:r>
              <a:rPr lang="en-US" altLang="zh-CN" dirty="0">
                <a:solidFill>
                  <a:srgbClr val="FF0000"/>
                </a:solidFill>
              </a:rPr>
              <a:t>Dependency parsing with stack-LSTMs)</a:t>
            </a:r>
          </a:p>
          <a:p>
            <a:endParaRPr kumimoji="1" lang="en-US" altLang="zh-CN" dirty="0"/>
          </a:p>
          <a:p>
            <a:r>
              <a:rPr lang="en-US" altLang="zh-CN" dirty="0"/>
              <a:t>Alternate Transition Systems: Arc-Eager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8400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3DA5A9-A2E7-AF41-B927-40990992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Research highlight: Dependency parsing with stack-LSTMs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C40EAB-4F0E-D14A-880C-3057D3A90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From Dyer et al. 2015: </a:t>
            </a:r>
            <a:r>
              <a:rPr lang="en-US" altLang="zh-CN" sz="3200" dirty="0">
                <a:hlinkClick r:id="rId2"/>
              </a:rPr>
              <a:t>http://www.aclweb.org/anthology/P15-1033</a:t>
            </a:r>
            <a:endParaRPr lang="en-US" altLang="zh-CN" sz="3200" dirty="0"/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Idea</a:t>
            </a:r>
          </a:p>
          <a:p>
            <a:pPr lvl="1"/>
            <a:r>
              <a:rPr lang="en-US" altLang="zh-CN" sz="2800" dirty="0"/>
              <a:t>Instead of hand-crafted feature</a:t>
            </a:r>
          </a:p>
          <a:p>
            <a:pPr lvl="1"/>
            <a:r>
              <a:rPr lang="en-US" altLang="zh-CN" sz="2800" dirty="0"/>
              <a:t>Predict next transition using recurrent neural networks to learn representation of stack, buffer, sequence of transitions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6078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21A7-3807-7F43-A9C5-E34E338C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Catalogue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ED29-FD43-7A45-BA78-4EEB6F49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60" y="1810635"/>
            <a:ext cx="11233879" cy="4351338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Recent Progress: Implement Transition-Based parser for CoNLL2019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Basic Transition-Based parser</a:t>
            </a:r>
            <a:br>
              <a:rPr kumimoji="1" lang="en-US" altLang="zh-CN" dirty="0"/>
            </a:br>
            <a:endParaRPr kumimoji="1" lang="en-US" altLang="zh-CN" dirty="0"/>
          </a:p>
          <a:p>
            <a:r>
              <a:rPr kumimoji="1" lang="en-US" altLang="zh-CN" dirty="0"/>
              <a:t>Research Highlight (</a:t>
            </a:r>
            <a:r>
              <a:rPr lang="en-US" altLang="zh-CN" dirty="0"/>
              <a:t>Dependency parsing with stack-LSTMs)</a:t>
            </a:r>
          </a:p>
          <a:p>
            <a:endParaRPr kumimoji="1" lang="en-US" altLang="zh-CN" dirty="0"/>
          </a:p>
          <a:p>
            <a:r>
              <a:rPr lang="en-US" altLang="zh-CN" dirty="0"/>
              <a:t>Alternate Transition Systems: Arc-Eager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83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9D75E96C-50CD-E74E-916F-CB9C7A249F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4863" y="251657"/>
            <a:ext cx="8638684" cy="644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505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412B98F-71AF-5D45-98EA-913621C69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161" y="0"/>
            <a:ext cx="89863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37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E2EE4E-2C04-2C4A-AAD0-7D6CDBB2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4" y="131220"/>
            <a:ext cx="8846470" cy="657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2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D0EBA-1110-F047-A853-67A79D636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ACF576-EF39-1349-A436-38AA3B70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6A42E3-BFF0-BE44-B2A2-F9720D7B5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853"/>
            <a:ext cx="9364480" cy="63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757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6D9C7-1797-254F-AB1E-D10AD19FC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3B2F2E-3062-2045-9284-0DBD695E0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6D082-924C-8041-835E-6D7DD402F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8138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135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67654-4C20-6B43-BAA7-77FEF2CD4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1540B-70B4-044A-BDAC-42232B09D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921247-56FE-4D4F-8F2D-19C95679D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7630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7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DBCDA-B2C9-2A43-9C4D-EADA0F45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EE0A07-767D-A34B-BCB5-D6C83FF40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646CF9-7A65-0541-9EBD-463736DBE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813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469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E74CB5-1430-0248-95D0-038A38CF6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3A4814-2475-CE42-AA61-8BEBC6E29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F96DB7-A2F5-8F44-9FE0-A9B73419B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71878"/>
            <a:ext cx="8864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9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87039E-2B1D-0D4E-8174-57CE6C9E3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CD9CA1-D362-C747-847F-FD21BBE30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EEF60B-E245-F649-A850-49DD4FAB4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87630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839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21A7-3807-7F43-A9C5-E34E338C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Catalogue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ED29-FD43-7A45-BA78-4EEB6F49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60" y="1810635"/>
            <a:ext cx="11233879" cy="4351338"/>
          </a:xfrm>
        </p:spPr>
        <p:txBody>
          <a:bodyPr/>
          <a:lstStyle/>
          <a:p>
            <a:r>
              <a:rPr kumimoji="1" lang="en-US" altLang="zh-CN" dirty="0"/>
              <a:t>Recent Progress: Implement Transition-Based parser for CoNLL2019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Basic Transition-Based parser (Speech and Language Processing)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Research Highlight (</a:t>
            </a:r>
            <a:r>
              <a:rPr lang="en-US" altLang="zh-CN" dirty="0"/>
              <a:t>Dependency parsing with stack-LSTMs)</a:t>
            </a:r>
          </a:p>
          <a:p>
            <a:endParaRPr kumimoji="1" lang="en-US" altLang="zh-CN" dirty="0"/>
          </a:p>
          <a:p>
            <a:r>
              <a:rPr lang="en-US" altLang="zh-CN" dirty="0">
                <a:solidFill>
                  <a:srgbClr val="FF0000"/>
                </a:solidFill>
              </a:rPr>
              <a:t>Alternate Transition Systems: Arc-Eager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257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BEA5DB-44FD-124F-A707-A7F8FE32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 have done in this month?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8E791AF-66C1-2245-A1DE-FD7E27194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666" y="1690688"/>
            <a:ext cx="6608863" cy="4351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08DE3C4-42C1-374B-8A34-FAC140F6EE96}"/>
              </a:ext>
            </a:extLst>
          </p:cNvPr>
          <p:cNvSpPr txBox="1"/>
          <p:nvPr/>
        </p:nvSpPr>
        <p:spPr>
          <a:xfrm>
            <a:off x="7523264" y="1978700"/>
            <a:ext cx="4235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Implement a basic Transition-Based parser using </a:t>
            </a:r>
            <a:r>
              <a:rPr kumimoji="1" lang="en-US" altLang="zh-CN" sz="2400" dirty="0" err="1"/>
              <a:t>Allennlp</a:t>
            </a:r>
            <a:r>
              <a:rPr kumimoji="1" lang="en-US" altLang="zh-CN" sz="2400" dirty="0"/>
              <a:t>.</a:t>
            </a:r>
          </a:p>
          <a:p>
            <a:endParaRPr kumimoji="1" lang="en-US" altLang="zh-CN" sz="2400" dirty="0"/>
          </a:p>
          <a:p>
            <a:r>
              <a:rPr kumimoji="1" lang="en-US" altLang="zh-CN" sz="2400" dirty="0"/>
              <a:t>How to get oracle actions?</a:t>
            </a:r>
          </a:p>
          <a:p>
            <a:r>
              <a:rPr kumimoji="1" lang="en-US" altLang="zh-CN" sz="2400" dirty="0"/>
              <a:t>List-base arc-eager </a:t>
            </a:r>
          </a:p>
          <a:p>
            <a:r>
              <a:rPr kumimoji="1" lang="en-US" altLang="zh-CN" sz="2400" dirty="0"/>
              <a:t>Arc-hybrid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90824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073D5EE-0213-6E4F-9D5E-68BD6AB96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75" y="1410659"/>
            <a:ext cx="6136911" cy="51087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5BA153F-8AF1-3C40-831A-CC06C7D6A1BC}"/>
              </a:ext>
            </a:extLst>
          </p:cNvPr>
          <p:cNvSpPr txBox="1"/>
          <p:nvPr/>
        </p:nvSpPr>
        <p:spPr>
          <a:xfrm>
            <a:off x="3713031" y="1690688"/>
            <a:ext cx="324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          </a:t>
            </a:r>
            <a:endParaRPr kumimoji="1"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81ACC2D-9975-6C47-8429-E0E1662EF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42" y="365125"/>
            <a:ext cx="11128948" cy="1325563"/>
          </a:xfrm>
        </p:spPr>
        <p:txBody>
          <a:bodyPr/>
          <a:lstStyle/>
          <a:p>
            <a:pPr algn="ctr"/>
            <a:r>
              <a:rPr lang="en-US" altLang="zh-CN" dirty="0"/>
              <a:t>Note: A different way of writing arc-standard transition system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8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243459-A5DA-4749-BF69-A249AF4F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weakness of arc-standard parsing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AED80C-C361-D449-9671-B283A810C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Right dependents cannot be attached to their head until all their dependents have been attached, i.e. </a:t>
            </a:r>
            <a:r>
              <a:rPr lang="en-US" altLang="zh-CN" b="1" dirty="0">
                <a:solidFill>
                  <a:srgbClr val="FF0000"/>
                </a:solidFill>
              </a:rPr>
              <a:t>book</a:t>
            </a:r>
            <a:r>
              <a:rPr lang="en-US" altLang="zh-CN" dirty="0"/>
              <a:t> and </a:t>
            </a:r>
            <a:r>
              <a:rPr lang="en-US" altLang="zh-CN" b="1" dirty="0">
                <a:solidFill>
                  <a:srgbClr val="FF0000"/>
                </a:solidFill>
              </a:rPr>
              <a:t>flight</a:t>
            </a:r>
            <a:r>
              <a:rPr lang="en-US" altLang="zh-CN" dirty="0"/>
              <a:t> in the Figure.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0F1381-029D-DD4A-A928-0F58B75F6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96" y="3764150"/>
            <a:ext cx="3505200" cy="1562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81AE51-DB13-6548-AF6D-291E8D7E3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278" y="3012853"/>
            <a:ext cx="7707205" cy="316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363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C93871-1823-8940-A9F1-A02257A52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 Eager Parsing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8FBD71-19D7-E84F-B746-8181E3565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56B34F-B69A-0E49-8824-13C4C6D56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36" y="1690688"/>
            <a:ext cx="10543083" cy="438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85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1AE4B-EC52-1F4B-8926-A341556A7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 Eager Parsing Example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6EA4BF-D8DF-E24F-B3C0-5F79768FE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200" y="844154"/>
            <a:ext cx="3987800" cy="181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05D6C69-5248-2B41-A6F0-A277DF198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00" y="2660254"/>
            <a:ext cx="98171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47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F47E75-B0C7-5E4A-8B81-D599898C5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Schedule</a:t>
            </a:r>
            <a:endParaRPr kumimoji="1"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C3D69F5D-1023-C748-89F1-5CA7AEFCC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3159C5-54AB-7243-8367-6B8C330EE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08" y="1518047"/>
            <a:ext cx="9528227" cy="4966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87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1ACC2D-9975-6C47-8429-E0E1662E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Future Plan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1CB1AA-A01B-BB40-A25C-33765825B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5528"/>
            <a:ext cx="7269696" cy="424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351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321A7-3807-7F43-A9C5-E34E338C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Catalogue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28ED29-FD43-7A45-BA78-4EEB6F499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060" y="1810635"/>
            <a:ext cx="11233879" cy="4351338"/>
          </a:xfrm>
        </p:spPr>
        <p:txBody>
          <a:bodyPr/>
          <a:lstStyle/>
          <a:p>
            <a:r>
              <a:rPr kumimoji="1" lang="en-US" altLang="zh-CN" dirty="0"/>
              <a:t>Recent Progress: Implement Transition-Based parser for CoNLL2019</a:t>
            </a:r>
          </a:p>
          <a:p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Basic Transition-Based parser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Research Highlight (</a:t>
            </a:r>
            <a:r>
              <a:rPr lang="en-US" altLang="zh-CN" dirty="0"/>
              <a:t>Dependency parsing with stack-LSTMs)</a:t>
            </a:r>
          </a:p>
          <a:p>
            <a:endParaRPr kumimoji="1" lang="en-US" altLang="zh-CN" dirty="0"/>
          </a:p>
          <a:p>
            <a:r>
              <a:rPr lang="en-US" altLang="zh-CN" dirty="0"/>
              <a:t>Alternate Transition Systems: Arc-Eager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2896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9E4CD-0A4A-744F-BE4C-3E2AE364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Dependency Parsing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011614-35A1-B04A-A2D7-BE64AD8F0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600" dirty="0"/>
              <a:t>Formalizing dependency trees/graphs.</a:t>
            </a:r>
          </a:p>
          <a:p>
            <a:endParaRPr kumimoji="1" lang="en-US" altLang="zh-CN" sz="3600" dirty="0"/>
          </a:p>
          <a:p>
            <a:r>
              <a:rPr lang="en-US" altLang="zh-CN" sz="3600" dirty="0"/>
              <a:t>Transition-Based dependency parsing</a:t>
            </a:r>
          </a:p>
          <a:p>
            <a:pPr lvl="1"/>
            <a:r>
              <a:rPr lang="en-US" altLang="zh-CN" sz="3200" dirty="0"/>
              <a:t>Shift-reduce parsing</a:t>
            </a:r>
          </a:p>
          <a:p>
            <a:pPr lvl="1"/>
            <a:r>
              <a:rPr kumimoji="1" lang="en-US" altLang="zh-CN" sz="3200" dirty="0"/>
              <a:t>Transition system</a:t>
            </a:r>
          </a:p>
          <a:p>
            <a:pPr lvl="1"/>
            <a:r>
              <a:rPr kumimoji="1" lang="en-US" altLang="zh-CN" sz="3200" dirty="0"/>
              <a:t>Oracle </a:t>
            </a:r>
          </a:p>
          <a:p>
            <a:pPr lvl="1"/>
            <a:r>
              <a:rPr kumimoji="1" lang="en-US" altLang="zh-CN" sz="3200" dirty="0"/>
              <a:t>Learning/predicting parsing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108220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FDB1A-DE57-224F-BA80-3C857639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Data-driven dependency parsing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6279D5-A62B-B844-BE75-BD991D083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en-US" altLang="zh-CN" sz="3200" b="1" dirty="0"/>
              <a:t>Goal:</a:t>
            </a:r>
            <a:r>
              <a:rPr kumimoji="1" lang="en-US" altLang="zh-CN" sz="3200" dirty="0"/>
              <a:t> l</a:t>
            </a:r>
            <a:r>
              <a:rPr lang="en-US" altLang="zh-CN" sz="3200" dirty="0"/>
              <a:t>earn a good predictor of dependency graphs</a:t>
            </a:r>
          </a:p>
          <a:p>
            <a:pPr marL="457200" lvl="1" indent="0">
              <a:buNone/>
            </a:pPr>
            <a:r>
              <a:rPr kumimoji="1" lang="en-US" altLang="zh-CN" sz="2800" dirty="0"/>
              <a:t>-Input: sentence</a:t>
            </a:r>
          </a:p>
          <a:p>
            <a:pPr marL="457200" lvl="1" indent="0">
              <a:buNone/>
            </a:pPr>
            <a:r>
              <a:rPr kumimoji="1" lang="en-US" altLang="zh-CN" sz="2800" dirty="0"/>
              <a:t>-Output: dependency graph/tree G=(V,A)</a:t>
            </a:r>
          </a:p>
          <a:p>
            <a:pPr lvl="1"/>
            <a:endParaRPr kumimoji="1" lang="en-US" altLang="zh-CN" sz="2800" dirty="0"/>
          </a:p>
          <a:p>
            <a:pPr marL="0" indent="0">
              <a:buNone/>
            </a:pPr>
            <a:r>
              <a:rPr kumimoji="1" lang="en-US" altLang="zh-CN" sz="3200" dirty="0"/>
              <a:t>Can be framed as a </a:t>
            </a:r>
            <a:r>
              <a:rPr lang="en-US" altLang="zh-CN" sz="3200" dirty="0"/>
              <a:t>structured prediction task</a:t>
            </a:r>
          </a:p>
          <a:p>
            <a:pPr marL="457200" lvl="1" indent="0">
              <a:buNone/>
            </a:pPr>
            <a:r>
              <a:rPr lang="en-US" altLang="zh-CN" sz="2800" dirty="0"/>
              <a:t>-very large output space</a:t>
            </a:r>
          </a:p>
          <a:p>
            <a:pPr marL="457200" lvl="1" indent="0">
              <a:buNone/>
            </a:pPr>
            <a:r>
              <a:rPr lang="en-US" altLang="zh-CN" sz="2800" dirty="0"/>
              <a:t>-with interdependent labels </a:t>
            </a:r>
          </a:p>
          <a:p>
            <a:pPr marL="457200" lvl="1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3200" dirty="0"/>
              <a:t>2 dominant approaches: Transition-Based parsing and graph-based parsing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2640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27D4C5-A9DD-6542-88A8-F33A77105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Dependency Parsing: Tree vs. Graph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2294A6-0DF9-9A4C-BCFF-194882205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14" y="2053652"/>
            <a:ext cx="11424040" cy="298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451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443</Words>
  <Application>Microsoft Macintosh PowerPoint</Application>
  <PresentationFormat>宽屏</PresentationFormat>
  <Paragraphs>104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等线 Light</vt:lpstr>
      <vt:lpstr>Arial</vt:lpstr>
      <vt:lpstr>Office 主题​​</vt:lpstr>
      <vt:lpstr>Report on Transition-Based Parser</vt:lpstr>
      <vt:lpstr>Catalogue</vt:lpstr>
      <vt:lpstr>What I have done in this month?</vt:lpstr>
      <vt:lpstr>Schedule</vt:lpstr>
      <vt:lpstr>Future Plan</vt:lpstr>
      <vt:lpstr>Catalogue</vt:lpstr>
      <vt:lpstr>Dependency Parsing</vt:lpstr>
      <vt:lpstr>Data-driven dependency parsing</vt:lpstr>
      <vt:lpstr>Dependency Parsing: Tree vs. Graph</vt:lpstr>
      <vt:lpstr>Basic Transition-Based dependency parser</vt:lpstr>
      <vt:lpstr>PowerPoint 演示文稿</vt:lpstr>
      <vt:lpstr>Transition-Based Dependency Parser</vt:lpstr>
      <vt:lpstr>Transition-Based Parsing Illustrated</vt:lpstr>
      <vt:lpstr>Where to we get an oracle?</vt:lpstr>
      <vt:lpstr>Generating Training Examples</vt:lpstr>
      <vt:lpstr>Generating training examples</vt:lpstr>
      <vt:lpstr>Features</vt:lpstr>
      <vt:lpstr>Catalogue</vt:lpstr>
      <vt:lpstr>Research highlight: Dependency parsing with stack-LSTMs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Catalogue</vt:lpstr>
      <vt:lpstr>Note: A different way of writing arc-standard transition system</vt:lpstr>
      <vt:lpstr>A weakness of arc-standard parsing</vt:lpstr>
      <vt:lpstr>Arc Eager Parsing</vt:lpstr>
      <vt:lpstr>Arc Eager Parsing Example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on Transition-based Parser</dc:title>
  <dc:creator>Dou Longxu</dc:creator>
  <cp:lastModifiedBy>Dou Longxu</cp:lastModifiedBy>
  <cp:revision>37</cp:revision>
  <dcterms:created xsi:type="dcterms:W3CDTF">2019-05-05T17:24:55Z</dcterms:created>
  <dcterms:modified xsi:type="dcterms:W3CDTF">2019-05-06T08:58:42Z</dcterms:modified>
</cp:coreProperties>
</file>